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33"/>
  </p:notesMasterIdLst>
  <p:handoutMasterIdLst>
    <p:handoutMasterId r:id="rId34"/>
  </p:handoutMasterIdLst>
  <p:sldIdLst>
    <p:sldId id="348" r:id="rId5"/>
    <p:sldId id="349" r:id="rId6"/>
    <p:sldId id="350" r:id="rId7"/>
    <p:sldId id="351" r:id="rId8"/>
    <p:sldId id="353" r:id="rId9"/>
    <p:sldId id="361" r:id="rId10"/>
    <p:sldId id="355" r:id="rId11"/>
    <p:sldId id="356" r:id="rId12"/>
    <p:sldId id="363" r:id="rId13"/>
    <p:sldId id="358" r:id="rId14"/>
    <p:sldId id="366" r:id="rId15"/>
    <p:sldId id="367" r:id="rId16"/>
    <p:sldId id="359" r:id="rId17"/>
    <p:sldId id="352" r:id="rId18"/>
    <p:sldId id="383" r:id="rId19"/>
    <p:sldId id="384" r:id="rId20"/>
    <p:sldId id="372" r:id="rId21"/>
    <p:sldId id="374" r:id="rId22"/>
    <p:sldId id="375" r:id="rId23"/>
    <p:sldId id="376" r:id="rId24"/>
    <p:sldId id="377" r:id="rId25"/>
    <p:sldId id="388" r:id="rId26"/>
    <p:sldId id="389" r:id="rId27"/>
    <p:sldId id="378" r:id="rId28"/>
    <p:sldId id="381" r:id="rId29"/>
    <p:sldId id="390" r:id="rId30"/>
    <p:sldId id="391" r:id="rId31"/>
    <p:sldId id="382" r:id="rId32"/>
  </p:sldIdLst>
  <p:sldSz cx="12192000" cy="6858000"/>
  <p:notesSz cx="6997700" cy="9283700"/>
  <p:embeddedFontLst>
    <p:embeddedFont>
      <p:font typeface="본고딕 KR Regular" panose="020B0600000101010101" charset="-127"/>
      <p:regular r:id="rId35"/>
    </p:embeddedFont>
    <p:embeddedFont>
      <p:font typeface="Amaranth" panose="020B0600000101010101" charset="0"/>
      <p:regular r:id="rId36"/>
      <p:bold r:id="rId37"/>
      <p:boldItalic r:id="rId38"/>
    </p:embeddedFont>
    <p:embeddedFont>
      <p:font typeface="Britannic Bold" panose="020B0903060703020204" pitchFamily="34" charset="0"/>
      <p:regular r:id="rId39"/>
    </p:embeddedFont>
    <p:embeddedFont>
      <p:font typeface="Cambria Math" panose="02040503050406030204" pitchFamily="18" charset="0"/>
      <p:regular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1D9"/>
    <a:srgbClr val="DDB0FF"/>
    <a:srgbClr val="99E3FF"/>
    <a:srgbClr val="FCE5D6"/>
    <a:srgbClr val="FFF2CD"/>
    <a:srgbClr val="00BAFF"/>
    <a:srgbClr val="B14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4E1499-B30B-4416-83C6-14E4CFBDB6B8}" v="5600" dt="2022-01-20T07:58:50.179"/>
    <p1510:client id="{F44BEC17-C8D4-E043-B5AC-218F8260A9C0}" v="502" dt="2022-01-20T07:01:05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>
                <a:latin typeface="Amaranth" panose="02000503000000020004" pitchFamily="50" charset="0"/>
              </a:rPr>
              <a:t>1/21/2022</a:t>
            </a:fld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>
                <a:latin typeface="Amaranth" panose="02000503000000020004" pitchFamily="50" charset="0"/>
              </a:rPr>
              <a:t>‹#›</a:t>
            </a:fld>
            <a:endParaRPr lang="en-US">
              <a:latin typeface="Amaranth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7BC75996-6902-45E1-91B2-84002FE0FDDD}" type="datetimeFigureOut">
              <a:rPr lang="ko-KR" altLang="en-US" smtClean="0"/>
              <a:pPr/>
              <a:t>2022-01-21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AC3B06DF-F96A-40D8-B2BA-ACB7EF1480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- Compromise</a:t>
            </a:r>
            <a:r>
              <a:rPr lang="ko-KR" altLang="en-US"/>
              <a:t> 될 수 있는 </a:t>
            </a:r>
            <a:r>
              <a:rPr lang="en-US" altLang="ko-KR"/>
              <a:t>KDC</a:t>
            </a:r>
            <a:r>
              <a:rPr lang="ko-KR" altLang="en-US"/>
              <a:t>와의 </a:t>
            </a:r>
            <a:r>
              <a:rPr lang="en-US" altLang="ko-KR"/>
              <a:t>key </a:t>
            </a:r>
            <a:r>
              <a:rPr lang="ko-KR" altLang="en-US"/>
              <a:t>공유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특정 그 사람한테서 온 메시지가 맞는지에 대한 의심</a:t>
            </a:r>
            <a:endParaRPr lang="en-US" altLang="ko-KR"/>
          </a:p>
          <a:p>
            <a:r>
              <a:rPr lang="ko-KR" altLang="en-US"/>
              <a:t>이 두가지 문제가 대칭 키 암호에서 일어날 수 있고</a:t>
            </a:r>
            <a:r>
              <a:rPr lang="en-US" altLang="ko-KR"/>
              <a:t>, public key cryptography </a:t>
            </a:r>
            <a:r>
              <a:rPr lang="ko-KR" altLang="en-US"/>
              <a:t>등장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9.1</a:t>
            </a:r>
            <a:r>
              <a:rPr lang="ko-KR" altLang="en-US"/>
              <a:t>에서 다루는 건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1)</a:t>
            </a:r>
            <a:r>
              <a:rPr lang="ko-KR" altLang="en-US"/>
              <a:t> 전반적인 프레임워크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2) </a:t>
            </a:r>
            <a:r>
              <a:rPr lang="ko-KR" altLang="en-US"/>
              <a:t>암호화</a:t>
            </a:r>
            <a:r>
              <a:rPr lang="en-US" altLang="ko-KR"/>
              <a:t>/</a:t>
            </a:r>
            <a:r>
              <a:rPr lang="ko-KR" altLang="en-US"/>
              <a:t>복호화 요구사항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33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Decryption </a:t>
            </a:r>
            <a:r>
              <a:rPr lang="ko-KR" altLang="en-US"/>
              <a:t>하려는 메시지 </a:t>
            </a:r>
            <a:r>
              <a:rPr lang="en-US" altLang="ko-KR"/>
              <a:t>C</a:t>
            </a:r>
            <a:r>
              <a:rPr lang="ko-KR" altLang="en-US"/>
              <a:t>가 있는데</a:t>
            </a:r>
            <a:r>
              <a:rPr lang="en-US" altLang="ko-KR"/>
              <a:t>, </a:t>
            </a:r>
            <a:r>
              <a:rPr lang="ko-KR" altLang="en-US"/>
              <a:t>그걸 바로 보내면 말이 안되니까 변형</a:t>
            </a:r>
            <a:endParaRPr lang="en-US" altLang="ko-KR"/>
          </a:p>
          <a:p>
            <a:r>
              <a:rPr lang="en-US" altLang="ko-KR"/>
              <a:t>C’ = C x 2^e</a:t>
            </a:r>
            <a:r>
              <a:rPr lang="ko-KR" altLang="en-US"/>
              <a:t> </a:t>
            </a:r>
            <a:r>
              <a:rPr lang="en-US" altLang="ko-KR"/>
              <a:t>mod</a:t>
            </a:r>
            <a:r>
              <a:rPr lang="ko-KR" altLang="en-US"/>
              <a:t> </a:t>
            </a:r>
            <a:r>
              <a:rPr lang="en-US" altLang="ko-KR"/>
              <a:t>n</a:t>
            </a:r>
          </a:p>
          <a:p>
            <a:r>
              <a:rPr lang="en-US" altLang="ko-KR"/>
              <a:t>C’</a:t>
            </a:r>
            <a:r>
              <a:rPr lang="ko-KR" altLang="en-US"/>
              <a:t>의 </a:t>
            </a:r>
            <a:r>
              <a:rPr lang="en-US" altLang="ko-KR"/>
              <a:t>decryption </a:t>
            </a:r>
            <a:r>
              <a:rPr lang="ko-KR" altLang="en-US"/>
              <a:t>요구</a:t>
            </a:r>
            <a:endParaRPr lang="en-US" altLang="ko-KR"/>
          </a:p>
          <a:p>
            <a:r>
              <a:rPr lang="en-US" altLang="ko-KR"/>
              <a:t>M’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 err="1"/>
              <a:t>C’^d</a:t>
            </a:r>
            <a:r>
              <a:rPr lang="en-US" altLang="ko-KR"/>
              <a:t> mod n = (C x 2^e)^d mod n = </a:t>
            </a:r>
            <a:r>
              <a:rPr lang="en-US" altLang="ko-KR" err="1"/>
              <a:t>C^d</a:t>
            </a:r>
            <a:r>
              <a:rPr lang="en-US" altLang="ko-KR"/>
              <a:t> x 2^ed mod n = </a:t>
            </a:r>
            <a:r>
              <a:rPr lang="en-US" altLang="ko-KR" err="1"/>
              <a:t>C^d</a:t>
            </a:r>
            <a:r>
              <a:rPr lang="en-US" altLang="ko-KR"/>
              <a:t> x 2 mod n</a:t>
            </a:r>
          </a:p>
          <a:p>
            <a:r>
              <a:rPr lang="ko-KR" altLang="en-US"/>
              <a:t>그러면 </a:t>
            </a:r>
            <a:r>
              <a:rPr lang="en-US" altLang="ko-KR" err="1"/>
              <a:t>C^d</a:t>
            </a:r>
            <a:r>
              <a:rPr lang="ko-KR" altLang="en-US"/>
              <a:t>는 받은 복호화 메시지 </a:t>
            </a:r>
            <a:r>
              <a:rPr lang="en-US" altLang="ko-KR"/>
              <a:t>M’</a:t>
            </a:r>
            <a:r>
              <a:rPr lang="ko-KR" altLang="en-US"/>
              <a:t>에 </a:t>
            </a:r>
            <a:r>
              <a:rPr lang="en-US" altLang="ko-KR"/>
              <a:t>2</a:t>
            </a:r>
            <a:r>
              <a:rPr lang="ko-KR" altLang="en-US"/>
              <a:t>의 역원만 곱하면 된다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814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https://blog.naver.com/PostView.nhn?blogId=ilikebigmac&amp;logNo=221725226361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269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754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공격자 입장에서는 암호문과 </a:t>
            </a:r>
            <a:r>
              <a:rPr lang="en-US" altLang="ko-KR"/>
              <a:t>B</a:t>
            </a:r>
            <a:r>
              <a:rPr lang="ko-KR" altLang="en-US"/>
              <a:t>의 공개 키만 알 수 있음</a:t>
            </a:r>
            <a:endParaRPr lang="en-US" altLang="ko-KR"/>
          </a:p>
          <a:p>
            <a:r>
              <a:rPr lang="en-US" altLang="ko-KR"/>
              <a:t>Private key </a:t>
            </a:r>
            <a:r>
              <a:rPr lang="ko-KR" altLang="en-US"/>
              <a:t>또는 원래 메시지를 알아내야 함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329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보내는 사람이 자기의 </a:t>
            </a:r>
            <a:r>
              <a:rPr lang="en-US" altLang="ko-KR"/>
              <a:t>private key</a:t>
            </a:r>
            <a:r>
              <a:rPr lang="ko-KR" altLang="en-US"/>
              <a:t>로 암호화 </a:t>
            </a:r>
            <a:r>
              <a:rPr lang="en-US" altLang="ko-KR"/>
              <a:t>-&gt; authentication</a:t>
            </a:r>
          </a:p>
          <a:p>
            <a:r>
              <a:rPr lang="ko-KR" altLang="en-US"/>
              <a:t>받는 사람의 </a:t>
            </a:r>
            <a:r>
              <a:rPr lang="en-US" altLang="ko-KR"/>
              <a:t>public key</a:t>
            </a:r>
            <a:r>
              <a:rPr lang="ko-KR" altLang="en-US"/>
              <a:t>로 암호화 </a:t>
            </a:r>
            <a:r>
              <a:rPr lang="en-US" altLang="ko-KR"/>
              <a:t>-&gt; confidentiality</a:t>
            </a:r>
          </a:p>
          <a:p>
            <a:endParaRPr lang="en-US" altLang="ko-KR"/>
          </a:p>
          <a:p>
            <a:r>
              <a:rPr lang="ko-KR" altLang="en-US"/>
              <a:t>단점은 복잡하다는 것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934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033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</a:t>
            </a:r>
            <a:r>
              <a:rPr lang="en-US" altLang="ko-KR"/>
              <a:t> easy</a:t>
            </a:r>
            <a:r>
              <a:rPr lang="ko-KR" altLang="en-US"/>
              <a:t>라는 건 </a:t>
            </a:r>
            <a:r>
              <a:rPr lang="en-US" altLang="ko-KR"/>
              <a:t>T(n) = O(</a:t>
            </a:r>
            <a:r>
              <a:rPr lang="en-US" altLang="ko-KR" err="1"/>
              <a:t>n^k</a:t>
            </a:r>
            <a:r>
              <a:rPr lang="en-US" altLang="ko-KR"/>
              <a:t>) </a:t>
            </a:r>
            <a:r>
              <a:rPr lang="ko-KR" altLang="en-US"/>
              <a:t>즉 </a:t>
            </a:r>
            <a:r>
              <a:rPr lang="en-US" altLang="ko-KR"/>
              <a:t>n</a:t>
            </a:r>
            <a:r>
              <a:rPr lang="ko-KR" altLang="en-US"/>
              <a:t>차 다항식으로 풀리는 것을 의미</a:t>
            </a:r>
            <a:endParaRPr lang="en-US" altLang="ko-KR"/>
          </a:p>
          <a:p>
            <a:r>
              <a:rPr lang="en-US" altLang="ko-KR"/>
              <a:t>(n = bit </a:t>
            </a:r>
            <a:r>
              <a:rPr lang="ko-KR" altLang="en-US"/>
              <a:t>수</a:t>
            </a:r>
            <a:r>
              <a:rPr lang="en-US" altLang="ko-KR"/>
              <a:t>)</a:t>
            </a:r>
          </a:p>
          <a:p>
            <a:r>
              <a:rPr lang="ko-KR" altLang="en-US"/>
              <a:t>반대로 </a:t>
            </a:r>
            <a:r>
              <a:rPr lang="en-US" altLang="ko-KR"/>
              <a:t>infeasible</a:t>
            </a:r>
            <a:r>
              <a:rPr lang="ko-KR" altLang="en-US"/>
              <a:t>이라는 건 푸는데 걸리는 시간이 </a:t>
            </a:r>
            <a:r>
              <a:rPr lang="en-US" altLang="ko-KR"/>
              <a:t>n</a:t>
            </a:r>
            <a:r>
              <a:rPr lang="ko-KR" altLang="en-US"/>
              <a:t>차 다항식 이상으로 증가하는 것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사실 알고리즘의 복잡도를 나타내는 것은 어려움</a:t>
            </a:r>
            <a:endParaRPr lang="en-US" altLang="ko-KR"/>
          </a:p>
          <a:p>
            <a:r>
              <a:rPr lang="ko-KR" altLang="en-US"/>
              <a:t>일반적으로 알고리즘의 성능을 표현할 때</a:t>
            </a:r>
            <a:r>
              <a:rPr lang="en-US" altLang="ko-KR"/>
              <a:t>, worst case</a:t>
            </a:r>
            <a:r>
              <a:rPr lang="ko-KR" altLang="en-US"/>
              <a:t>와 </a:t>
            </a:r>
            <a:r>
              <a:rPr lang="en-US" altLang="ko-KR"/>
              <a:t>average case</a:t>
            </a:r>
            <a:r>
              <a:rPr lang="ko-KR" altLang="en-US"/>
              <a:t>에 대해 나타내는데</a:t>
            </a:r>
            <a:r>
              <a:rPr lang="en-US" altLang="ko-KR"/>
              <a:t>,</a:t>
            </a:r>
          </a:p>
          <a:p>
            <a:r>
              <a:rPr lang="ko-KR" altLang="en-US"/>
              <a:t>암호학에서의 알고리즘에서는 모든 </a:t>
            </a:r>
            <a:r>
              <a:rPr lang="en-US" altLang="ko-KR"/>
              <a:t>input</a:t>
            </a:r>
            <a:r>
              <a:rPr lang="ko-KR" altLang="en-US"/>
              <a:t>에 대해 </a:t>
            </a:r>
            <a:r>
              <a:rPr lang="en-US" altLang="ko-KR"/>
              <a:t>infeasible</a:t>
            </a:r>
            <a:r>
              <a:rPr lang="ko-KR" altLang="en-US"/>
              <a:t> 해야 하기 때문에 기존의 알고리즘 성능 표현 방식이 맞지 않음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240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테스트 결과 해석</a:t>
            </a:r>
            <a:endParaRPr lang="en-US" altLang="ko-KR"/>
          </a:p>
          <a:p>
            <a:r>
              <a:rPr lang="en-US" altLang="ko-KR"/>
              <a:t>Prime</a:t>
            </a:r>
            <a:r>
              <a:rPr lang="ko-KR" altLang="en-US"/>
              <a:t>이 아니다 </a:t>
            </a:r>
            <a:r>
              <a:rPr lang="en-US" altLang="ko-KR"/>
              <a:t>= </a:t>
            </a:r>
            <a:r>
              <a:rPr lang="ko-KR" altLang="en-US"/>
              <a:t>진짜 아닌 것</a:t>
            </a:r>
            <a:endParaRPr lang="en-US" altLang="ko-KR"/>
          </a:p>
          <a:p>
            <a:r>
              <a:rPr lang="en-US" altLang="ko-KR"/>
              <a:t>Prime</a:t>
            </a:r>
            <a:r>
              <a:rPr lang="ko-KR" altLang="en-US"/>
              <a:t>이다 </a:t>
            </a:r>
            <a:r>
              <a:rPr lang="en-US" altLang="ko-KR"/>
              <a:t>= prime</a:t>
            </a:r>
            <a:r>
              <a:rPr lang="ko-KR" altLang="en-US"/>
              <a:t>일 수도 있고</a:t>
            </a:r>
            <a:r>
              <a:rPr lang="en-US" altLang="ko-KR"/>
              <a:t>, </a:t>
            </a:r>
            <a:r>
              <a:rPr lang="ko-KR" altLang="en-US"/>
              <a:t>아닐 수도 있고</a:t>
            </a:r>
            <a:r>
              <a:rPr lang="en-US" altLang="ko-KR"/>
              <a:t>,</a:t>
            </a:r>
          </a:p>
          <a:p>
            <a:r>
              <a:rPr lang="ko-KR" altLang="en-US"/>
              <a:t>테스트는 거의 확률적으로 돌아가지만</a:t>
            </a:r>
            <a:r>
              <a:rPr lang="en-US" altLang="ko-KR"/>
              <a:t>, </a:t>
            </a:r>
            <a:r>
              <a:rPr lang="ko-KR" altLang="en-US"/>
              <a:t>확률이 거의 </a:t>
            </a:r>
            <a:r>
              <a:rPr lang="en-US" altLang="ko-KR"/>
              <a:t>1</a:t>
            </a:r>
            <a:r>
              <a:rPr lang="ko-KR" altLang="en-US"/>
              <a:t>에 가까움</a:t>
            </a:r>
            <a:endParaRPr lang="en-US" altLang="ko-KR"/>
          </a:p>
          <a:p>
            <a:r>
              <a:rPr lang="en-US" altLang="ko-KR"/>
              <a:t>Tedious</a:t>
            </a:r>
            <a:r>
              <a:rPr lang="ko-KR" altLang="en-US"/>
              <a:t> </a:t>
            </a:r>
            <a:r>
              <a:rPr lang="en-US" altLang="ko-KR"/>
              <a:t>procedure</a:t>
            </a:r>
            <a:r>
              <a:rPr lang="ko-KR" altLang="en-US"/>
              <a:t>이지만 자주 일어나는 일이 아님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922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812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6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 latinLnBrk="0">
              <a:defRPr sz="3600" b="1"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 latinLnBrk="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600"/>
            </a:lvl4pPr>
            <a:lvl5pPr latinLnBrk="0">
              <a:defRPr sz="1600"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marL="273600" indent="-273600" latinLnBrk="0">
              <a:buFont typeface="+mj-lt"/>
              <a:buAutoNum type="arabicPeriod"/>
              <a:defRPr sz="2400"/>
            </a:lvl1pPr>
            <a:lvl2pPr marL="687600" indent="-273600" latinLnBrk="0">
              <a:buFont typeface="+mj-lt"/>
              <a:buAutoNum type="arabicPeriod"/>
              <a:defRPr sz="2000"/>
            </a:lvl2pPr>
            <a:lvl3pPr marL="1144800" indent="-230400" latinLnBrk="0">
              <a:buFont typeface="+mj-lt"/>
              <a:buAutoNum type="arabicPeriod"/>
              <a:defRPr sz="1800"/>
            </a:lvl3pPr>
            <a:lvl4pPr latinLnBrk="0">
              <a:defRPr sz="1600"/>
            </a:lvl4pPr>
            <a:lvl5pPr>
              <a:defRPr sz="1600"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943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Blac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latinLnBrk="0"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latinLnBrk="0"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latinLnBrk="0"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latinLnBrk="0"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 latinLnBrk="0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 latinLnBrk="0" hangingPunct="1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 latinLnBrk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en-US" altLang="ko-KR"/>
              <a:t>Click to edit Master text styles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7A344-6D7C-4984-BF17-9AE7BEB57807}"/>
              </a:ext>
            </a:extLst>
          </p:cNvPr>
          <p:cNvGrpSpPr/>
          <p:nvPr userDrawn="1"/>
        </p:nvGrpSpPr>
        <p:grpSpPr>
          <a:xfrm>
            <a:off x="0" y="6516093"/>
            <a:ext cx="1716737" cy="313861"/>
            <a:chOff x="9574310" y="475081"/>
            <a:chExt cx="1716737" cy="31386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1D1905-60D7-4932-BD69-3101B5A05C21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047" y="488011"/>
              <a:ext cx="0" cy="28800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바닥글 개체 틀 3">
              <a:extLst>
                <a:ext uri="{FF2B5EF4-FFF2-40B4-BE49-F238E27FC236}">
                  <a16:creationId xmlns:a16="http://schemas.microsoft.com/office/drawing/2014/main" id="{ECA9A5FF-CD52-47B4-B8AE-FC54A2D3B886}"/>
                </a:ext>
              </a:extLst>
            </p:cNvPr>
            <p:cNvSpPr txBox="1">
              <a:spLocks/>
            </p:cNvSpPr>
            <p:nvPr/>
          </p:nvSpPr>
          <p:spPr>
            <a:xfrm>
              <a:off x="9574310" y="475081"/>
              <a:ext cx="1689841" cy="313861"/>
            </a:xfrm>
            <a:prstGeom prst="rect">
              <a:avLst/>
            </a:prstGeom>
            <a:ln w="28575" cap="flat" cmpd="sng" algn="ctr">
              <a:noFill/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tx1"/>
                  </a:solidFill>
                </a:rPr>
                <a:t>Hacker’s In </a:t>
              </a:r>
              <a:r>
                <a:rPr lang="en-US" altLang="ko-KR" err="1">
                  <a:solidFill>
                    <a:schemeClr val="tx1"/>
                  </a:solidFill>
                </a:rPr>
                <a:t>inTrusion</a:t>
              </a:r>
              <a:endParaRPr lang="en-US" altLang="ko-KR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CA62D2-8D3B-472E-A60D-AE93019400FD}"/>
              </a:ext>
            </a:extLst>
          </p:cNvPr>
          <p:cNvSpPr txBox="1"/>
          <p:nvPr userDrawn="1"/>
        </p:nvSpPr>
        <p:spPr>
          <a:xfrm>
            <a:off x="1689841" y="6516093"/>
            <a:ext cx="527482" cy="31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B15BF13-0622-4A59-B29F-164774F9CAD9}" type="slidenum">
              <a: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ko-KR" altLang="en-US" sz="1400" b="1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71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E1B2D3-CAB6-4F43-BE0E-80DC1CFFA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Chapter 09: Public-Key Cryptography And RSA</a:t>
            </a:r>
            <a:endParaRPr lang="ko-KR" alt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BBE953D-0E2C-46FE-ACD7-AB4D20AF8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Freshman Seminar</a:t>
            </a:r>
          </a:p>
          <a:p>
            <a:r>
              <a:rPr lang="en-US" altLang="ko-KR" dirty="0"/>
              <a:t>22.01.21</a:t>
            </a:r>
          </a:p>
          <a:p>
            <a:r>
              <a:rPr lang="en-US" altLang="ko-KR" dirty="0" err="1"/>
              <a:t>Sumin</a:t>
            </a:r>
            <a:r>
              <a:rPr lang="en-US" altLang="ko-KR" dirty="0"/>
              <a:t> Sohn</a:t>
            </a:r>
          </a:p>
        </p:txBody>
      </p:sp>
    </p:spTree>
    <p:extLst>
      <p:ext uri="{BB962C8B-B14F-4D97-AF65-F5344CB8AC3E}">
        <p14:creationId xmlns:p14="http://schemas.microsoft.com/office/powerpoint/2010/main" val="1391166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85B79-623E-4CBC-911A-B265369BA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9"/>
            <a:ext cx="11043775" cy="1325563"/>
          </a:xfrm>
        </p:spPr>
        <p:txBody>
          <a:bodyPr/>
          <a:lstStyle/>
          <a:p>
            <a:r>
              <a:rPr lang="en-US" altLang="ko-KR"/>
              <a:t>Requirements for Public-Key Cryptography #1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8DA693-D978-4422-AFB7-1AFF766559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25763" cy="4638676"/>
              </a:xfrm>
            </p:spPr>
            <p:txBody>
              <a:bodyPr/>
              <a:lstStyle/>
              <a:p>
                <a:r>
                  <a:rPr lang="en-US" altLang="ko-KR" dirty="0"/>
                  <a:t>Computationally easy for a receiver B to generate a pair(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</a:p>
              <a:p>
                <a:r>
                  <a:rPr lang="en-US" altLang="ko-KR" dirty="0"/>
                  <a:t>Computationally easy for a sender A to generate a ciphertext</a:t>
                </a:r>
              </a:p>
              <a:p>
                <a:pPr lvl="1"/>
                <a:r>
                  <a:rPr lang="en-US" altLang="ko-KR" dirty="0"/>
                  <a:t>A knows B’s public key and message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Computationally easy for a receiver B to decrypt a ciphertext</a:t>
                </a:r>
              </a:p>
              <a:p>
                <a:pPr lvl="1"/>
                <a:r>
                  <a:rPr lang="en-US" altLang="ko-KR" dirty="0"/>
                  <a:t>Use B’s private key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altLang="ko-KR" b="0" dirty="0"/>
              </a:p>
              <a:p>
                <a:r>
                  <a:rPr lang="en-US" altLang="ko-KR" dirty="0"/>
                  <a:t>Computationally infeasible for an adversary to determine the private key from public key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8DA693-D978-4422-AFB7-1AFF766559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25763" cy="4638676"/>
              </a:xfrm>
              <a:blipFill>
                <a:blip r:embed="rId3"/>
                <a:stretch>
                  <a:fillRect l="-745" t="-1051" r="-15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0270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D2A24-8428-4E98-89E0-9A893592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Requirements for Public-Key Cryptography #2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D0D0F0-A689-4A12-A649-C14BBF1EFA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09366" cy="4638676"/>
              </a:xfrm>
            </p:spPr>
            <p:txBody>
              <a:bodyPr/>
              <a:lstStyle/>
              <a:p>
                <a:r>
                  <a:rPr lang="en-US" altLang="ko-KR" dirty="0"/>
                  <a:t>Computationally infeasible for an adversary to recover the original plaintext from public key and ciphertext</a:t>
                </a:r>
              </a:p>
              <a:p>
                <a:r>
                  <a:rPr lang="en-US" altLang="ko-KR" dirty="0"/>
                  <a:t>Additionally in some case,</a:t>
                </a:r>
              </a:p>
              <a:p>
                <a:pPr lvl="1"/>
                <a:r>
                  <a:rPr lang="en-US" altLang="ko-KR" dirty="0"/>
                  <a:t>Two keys can be applied in either order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𝑃𝑈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altLang="ko-KR" dirty="0"/>
                  <a:t>]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D0D0F0-A689-4A12-A649-C14BBF1EF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09366" cy="4638676"/>
              </a:xfrm>
              <a:blipFill>
                <a:blip r:embed="rId2"/>
                <a:stretch>
                  <a:fillRect l="-797" t="-1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524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DC37-1DDC-46D4-9CDF-DCB74E382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Recasting the requirements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77CDF-1302-43C6-B460-32D6F6952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Requirements boil down to the need of trap-door one-way function</a:t>
            </a:r>
          </a:p>
          <a:p>
            <a:r>
              <a:rPr lang="en-US" altLang="ko-KR"/>
              <a:t>One-way function</a:t>
            </a:r>
          </a:p>
          <a:p>
            <a:pPr lvl="1"/>
            <a:r>
              <a:rPr lang="en-US" altLang="ko-KR"/>
              <a:t>Every function value has a unique inverse</a:t>
            </a:r>
          </a:p>
          <a:p>
            <a:pPr lvl="1"/>
            <a:r>
              <a:rPr lang="en-US" altLang="ko-KR"/>
              <a:t>Calculation of the function is easy, but calculation of the inverse is infeasible</a:t>
            </a:r>
          </a:p>
          <a:p>
            <a:r>
              <a:rPr lang="en-US" altLang="ko-KR"/>
              <a:t>Trap-door one-way function</a:t>
            </a:r>
          </a:p>
          <a:p>
            <a:pPr lvl="1"/>
            <a:r>
              <a:rPr lang="en-US" altLang="ko-KR"/>
              <a:t>Easy to calculate in one direction and infeasible to calculate in the other direction </a:t>
            </a:r>
          </a:p>
          <a:p>
            <a:pPr lvl="2"/>
            <a:r>
              <a:rPr lang="en-US" altLang="ko-KR"/>
              <a:t>Unless certain additional information is known</a:t>
            </a:r>
          </a:p>
        </p:txBody>
      </p:sp>
    </p:spTree>
    <p:extLst>
      <p:ext uri="{BB962C8B-B14F-4D97-AF65-F5344CB8AC3E}">
        <p14:creationId xmlns:p14="http://schemas.microsoft.com/office/powerpoint/2010/main" val="210905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AD3A-6A57-419E-8E11-54EE70500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Public-Key Cryptanalysis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9E22E-E222-4F08-B602-C4DD1BC6A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Brute-force attack</a:t>
            </a:r>
          </a:p>
          <a:p>
            <a:pPr lvl="1"/>
            <a:r>
              <a:rPr lang="en-US" altLang="ko-KR" dirty="0"/>
              <a:t>Countermeasure: use a large key</a:t>
            </a:r>
          </a:p>
          <a:p>
            <a:pPr lvl="1"/>
            <a:r>
              <a:rPr lang="en-US" altLang="ko-KR" dirty="0"/>
              <a:t>Large key size to make brute-force attack impractical, but small enough for practical encryption and decryption</a:t>
            </a:r>
          </a:p>
          <a:p>
            <a:pPr lvl="2"/>
            <a:r>
              <a:rPr lang="en-US" altLang="ko-KR" dirty="0"/>
              <a:t>In practice, too slow</a:t>
            </a:r>
          </a:p>
          <a:p>
            <a:r>
              <a:rPr lang="en-US" altLang="ko-KR" dirty="0"/>
              <a:t>Probable message attack</a:t>
            </a:r>
          </a:p>
          <a:p>
            <a:pPr lvl="1"/>
            <a:r>
              <a:rPr lang="en-US" altLang="ko-KR" dirty="0"/>
              <a:t>Plaintext consists of 56-bit DES key</a:t>
            </a:r>
          </a:p>
          <a:p>
            <a:pPr lvl="2"/>
            <a:r>
              <a:rPr lang="en-US" altLang="ko-KR" dirty="0"/>
              <a:t>Encrypt all possibility and discover the key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065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D75928-27E3-46AE-9D7E-057FFE174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9.2 The RSA algorithm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2419E-44F9-4ECF-8C45-C3EE30B06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29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1DCA-ED5A-457E-81F3-CAB2A488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Description of RSA algorithm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893AB6-DEEF-4BD3-85AE-EFBDDA32B8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Encryption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Decryption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𝑒𝑑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Keys</a:t>
                </a:r>
              </a:p>
              <a:p>
                <a:pPr lvl="1"/>
                <a:r>
                  <a:rPr lang="en-US" altLang="ko-KR" dirty="0"/>
                  <a:t>Public key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ko-KR" b="0" dirty="0"/>
              </a:p>
              <a:p>
                <a:pPr lvl="1"/>
                <a:r>
                  <a:rPr lang="en-US" altLang="ko-KR" dirty="0"/>
                  <a:t>Private key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ko-KR" b="0" dirty="0"/>
              </a:p>
              <a:p>
                <a:r>
                  <a:rPr lang="en-US" altLang="ko-KR" dirty="0"/>
                  <a:t>Knowledge of the value</a:t>
                </a:r>
              </a:p>
              <a:p>
                <a:pPr lvl="1"/>
                <a:r>
                  <a:rPr lang="en-US" altLang="ko-KR" dirty="0"/>
                  <a:t>Both sender and receiver must know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Sender knows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Receiver knows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893AB6-DEEF-4BD3-85AE-EFBDDA32B8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40" b="-1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679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368AA95-2503-40FE-AC55-A52FEF3348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/>
                  <a:t>Requirement #1 Finding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ko-KR" b="0"/>
                  <a:t>,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ko-KR" b="0"/>
                  <a:t>, and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b="0"/>
                  <a:t> </a:t>
                </a:r>
                <a:endParaRPr lang="ko-KR" alt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368AA95-2503-40FE-AC55-A52FEF3348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62E1FE-E8D1-40A1-A4B1-F36E5901D9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𝑒𝑑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Holds if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b="0" dirty="0"/>
              </a:p>
              <a:p>
                <a:pPr lvl="2"/>
                <a:r>
                  <a:rPr lang="en-US" altLang="ko-KR" dirty="0"/>
                  <a:t>By Euler’s theorem,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Relationship between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ko-KR" b="0" dirty="0"/>
                  <a:t> and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ko-KR" b="0" dirty="0"/>
                  <a:t> and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are relatively prime to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62E1FE-E8D1-40A1-A4B1-F36E5901D9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3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6696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B6DA-2496-4D92-ACCA-E7906BA9E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Exponentiation in Modular Arithmetic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F61B4B-0E4D-431B-A475-13C890B852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Exponentiation is done over the integers and then reduced modulo n</a:t>
                </a:r>
              </a:p>
              <a:p>
                <a:pPr lvl="1"/>
                <a:r>
                  <a:rPr lang="en-US" altLang="ko-KR"/>
                  <a:t>Intermediate values would be gargantuan</a:t>
                </a:r>
              </a:p>
              <a:p>
                <a:r>
                  <a:rPr lang="en-US" altLang="ko-KR"/>
                  <a:t>Using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b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/>
                  <a:t>Make modulo calculation of large intermediate values practical</a:t>
                </a:r>
              </a:p>
              <a:p>
                <a:r>
                  <a:rPr lang="en-US" altLang="ko-KR"/>
                  <a:t>Efficiency of exponentiation</a:t>
                </a:r>
              </a:p>
              <a:p>
                <a:pPr lvl="1"/>
                <a:r>
                  <a:rPr lang="en-US" altLang="ko-KR"/>
                  <a:t>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requires 4 multiplications not 15 multiplications</a:t>
                </a:r>
              </a:p>
              <a:p>
                <a:pPr lvl="2"/>
                <a:r>
                  <a:rPr lang="en-US" altLang="ko-KR" b="0"/>
                  <a:t>Forming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/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F61B4B-0E4D-431B-A475-13C890B852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799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61408-5A6A-448F-9C67-CE633853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Efficient Operation Using the Private Key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DC790-63D9-4C75-BD3E-18A679BEB5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/>
                  <a:t>To </a:t>
                </a:r>
                <a:r>
                  <a:rPr lang="en-US" altLang="ko-KR" dirty="0"/>
                  <a:t>speed up calculation using CRT</a:t>
                </a:r>
              </a:p>
              <a:p>
                <a:pPr lvl="1"/>
                <a:r>
                  <a:rPr lang="en-US" altLang="ko-KR" dirty="0"/>
                  <a:t>Goal: calculate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b="0" dirty="0"/>
              </a:p>
              <a:p>
                <a:pPr lvl="1"/>
                <a:r>
                  <a:rPr lang="en-US" altLang="ko-KR" dirty="0"/>
                  <a:t>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Also,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1"/>
                <a:r>
                  <a:rPr lang="en-US" altLang="ko-KR" b="0" dirty="0"/>
                  <a:t>By CRT,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)∙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)∙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Therefore, Solution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Simplify calculation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by Fermat’s theorem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DC790-63D9-4C75-BD3E-18A679BEB5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846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2A2D7-893A-4088-BAEA-6BB70C826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Key Generation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6B76E-EE20-40C5-832A-D3F9849A78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Determining two prime p and q</a:t>
                </a:r>
              </a:p>
              <a:p>
                <a:pPr lvl="1"/>
                <a:r>
                  <a:rPr lang="en-US" altLang="ko-KR" dirty="0"/>
                  <a:t>p and q must be large number</a:t>
                </a:r>
              </a:p>
              <a:p>
                <a:pPr lvl="2"/>
                <a:r>
                  <a:rPr lang="en-US" altLang="ko-KR" dirty="0"/>
                  <a:t>To prevent the discovery by exhaustive methods</a:t>
                </a:r>
              </a:p>
              <a:p>
                <a:pPr lvl="1"/>
                <a:r>
                  <a:rPr lang="en-US" altLang="ko-KR" dirty="0"/>
                  <a:t>No useful techniques that yield large primes</a:t>
                </a:r>
              </a:p>
              <a:p>
                <a:pPr lvl="2"/>
                <a:r>
                  <a:rPr lang="en-US" altLang="ko-KR" dirty="0"/>
                  <a:t>Repeat picking random of desired order and testing if it is prime</a:t>
                </a:r>
              </a:p>
              <a:p>
                <a:r>
                  <a:rPr lang="en-US" altLang="ko-KR" dirty="0"/>
                  <a:t>Selecting either e or d and calculating the other</a:t>
                </a:r>
              </a:p>
              <a:p>
                <a:pPr lvl="1"/>
                <a:r>
                  <a:rPr lang="en-US" altLang="ko-KR" dirty="0"/>
                  <a:t>Generate a series of random numbers</a:t>
                </a:r>
              </a:p>
              <a:p>
                <a:pPr lvl="1"/>
                <a:r>
                  <a:rPr lang="en-US" altLang="ko-KR" dirty="0"/>
                  <a:t>Test each against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calculate multiplicative inverse using extended Euclid’s algorithm</a:t>
                </a:r>
              </a:p>
              <a:p>
                <a:pPr lvl="2"/>
                <a:r>
                  <a:rPr lang="en-US" altLang="ko-KR" dirty="0"/>
                  <a:t>Until a number relatively prime to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found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6B76E-EE20-40C5-832A-D3F9849A78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133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D12CD-FAD6-469B-9B08-976376470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6834F-AEE0-43C7-8F40-03486A280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9.1 Principles</a:t>
            </a:r>
            <a:r>
              <a:rPr lang="ko-KR" altLang="en-US"/>
              <a:t> </a:t>
            </a:r>
            <a:r>
              <a:rPr lang="en-US" altLang="ko-KR"/>
              <a:t>of public-key cryptosystems</a:t>
            </a:r>
          </a:p>
          <a:p>
            <a:r>
              <a:rPr lang="en-US" altLang="ko-KR"/>
              <a:t>9.2 The RSA algorithm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943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44E94-7C5B-475B-BBA7-D213DFE9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 Approaches to attacking RSA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BDBA2-150F-4CB6-9F3A-FF132EEF3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Brute force: try all possible private keys</a:t>
            </a:r>
          </a:p>
          <a:p>
            <a:r>
              <a:rPr lang="en-US" altLang="ko-KR"/>
              <a:t>Mathematical attacks: factor the product of two primes</a:t>
            </a:r>
          </a:p>
          <a:p>
            <a:r>
              <a:rPr lang="en-US" altLang="ko-KR"/>
              <a:t>Timing attacks: depend on running time of decryption algorithm</a:t>
            </a:r>
          </a:p>
          <a:p>
            <a:r>
              <a:rPr lang="en-US" altLang="ko-KR"/>
              <a:t>Hardware fault-based attack: induce hardware faults in the processor that is generating digital signatures</a:t>
            </a:r>
          </a:p>
          <a:p>
            <a:r>
              <a:rPr lang="en-US" altLang="ko-KR"/>
              <a:t>Chosen ciphertext attacks: exploits properties of the RSA algorithm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788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0E8E8-4E57-454C-8CB1-4AAFF236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Brute-Force Attack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A64DB-F6B0-4AAE-B09B-2C1E97619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Try all possible keys</a:t>
            </a:r>
          </a:p>
          <a:p>
            <a:r>
              <a:rPr lang="en-US" altLang="ko-KR" dirty="0"/>
              <a:t>Defense is to use a large key space</a:t>
            </a:r>
          </a:p>
          <a:p>
            <a:r>
              <a:rPr lang="en-US" altLang="ko-KR" dirty="0"/>
              <a:t>The larger the size of the key, the slower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608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246B2-E684-40DF-91C8-2A3074518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Mathematical Attacks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324C1-39CD-4FF0-8C32-1A76A9BFB6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3 approaches</a:t>
                </a:r>
              </a:p>
              <a:p>
                <a:pPr lvl="1"/>
                <a:r>
                  <a:rPr lang="en-US" altLang="ko-KR"/>
                  <a:t>Factor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/>
                  <a:t> into two primes</a:t>
                </a:r>
              </a:p>
              <a:p>
                <a:pPr lvl="1"/>
                <a:r>
                  <a:rPr lang="en-US" altLang="ko-KR"/>
                  <a:t>Determine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directly</a:t>
                </a:r>
              </a:p>
              <a:p>
                <a:pPr lvl="2"/>
                <a:r>
                  <a:rPr lang="en-US" altLang="ko-KR"/>
                  <a:t>This enables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pPr lvl="2"/>
                <a:r>
                  <a:rPr lang="en-US" altLang="ko-KR"/>
                  <a:t>Same as factoring n, since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−1)(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Determine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directly</a:t>
                </a:r>
              </a:p>
              <a:p>
                <a:r>
                  <a:rPr lang="en-US" altLang="ko-KR"/>
                  <a:t>Determining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given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is time-consuming as the factoring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/>
              </a:p>
              <a:p>
                <a:r>
                  <a:rPr lang="en-US" altLang="ko-KR"/>
                  <a:t>Threat to larger key sizes is twofold</a:t>
                </a:r>
              </a:p>
              <a:p>
                <a:pPr lvl="1"/>
                <a:r>
                  <a:rPr lang="en-US" altLang="ko-KR"/>
                  <a:t>Continuing increase in computing power</a:t>
                </a:r>
              </a:p>
              <a:p>
                <a:pPr lvl="1"/>
                <a:r>
                  <a:rPr lang="en-US" altLang="ko-KR"/>
                  <a:t>Continuing refinement of factoring algorithms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324C1-39CD-4FF0-8C32-1A76A9BFB6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171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F1F8-DB37-4A00-B736-531270459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Additional Constraints for Determining Values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315A7-1AE4-4093-B8D1-1FBD524A4D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/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ko-KR"/>
                  <a:t> should differ in length by only a few digits</a:t>
                </a:r>
              </a:p>
              <a:p>
                <a:r>
                  <a:rPr lang="en-US" altLang="ko-KR"/>
                  <a:t>Both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−1) </m:t>
                    </m:r>
                  </m:oMath>
                </a14:m>
                <a:r>
                  <a:rPr lang="en-US" altLang="ko-KR"/>
                  <a:t>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ko-KR"/>
                  <a:t> should contain a large prime factor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−1, 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−1) </m:t>
                    </m:r>
                  </m:oMath>
                </a14:m>
                <a:r>
                  <a:rPr lang="en-US" altLang="ko-KR"/>
                  <a:t>should be small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315A7-1AE4-4093-B8D1-1FBD524A4D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4067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148E-2E7B-4A41-A6B0-A16C2B1BA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Timing Attacks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93C5A-2999-4BE3-913E-62ADB4790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Determine a private key by keeping track of how long a computer takes to decipher messages</a:t>
            </a:r>
          </a:p>
          <a:p>
            <a:r>
              <a:rPr lang="en-US" altLang="ko-KR" dirty="0"/>
              <a:t>In practice, no extreme time variation in modular exponentiation</a:t>
            </a:r>
          </a:p>
          <a:p>
            <a:r>
              <a:rPr lang="en-US" altLang="ko-KR" dirty="0"/>
              <a:t>Countermeasures</a:t>
            </a:r>
          </a:p>
          <a:p>
            <a:pPr lvl="1"/>
            <a:r>
              <a:rPr lang="en-US" altLang="ko-KR" dirty="0"/>
              <a:t>Constant exponentiation time</a:t>
            </a:r>
          </a:p>
          <a:p>
            <a:pPr lvl="1"/>
            <a:r>
              <a:rPr lang="en-US" altLang="ko-KR" dirty="0"/>
              <a:t>Adding a random delay to exponentiation algorithm</a:t>
            </a:r>
          </a:p>
          <a:p>
            <a:pPr lvl="1"/>
            <a:r>
              <a:rPr lang="en-US" altLang="ko-KR" dirty="0"/>
              <a:t>Blinding: multiply ciphertext by a random number before performing exponentiation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450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B38DC-2017-44E3-95DF-80B84CBDC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Fault-Based Attack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F84D7-3196-484E-A996-53FE255E4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Attacks on that is generating RSA digital signatures</a:t>
            </a:r>
          </a:p>
          <a:p>
            <a:r>
              <a:rPr lang="en-US" altLang="ko-KR"/>
              <a:t>Induces faults in the signature computation by reducing the power to the processor</a:t>
            </a:r>
          </a:p>
          <a:p>
            <a:r>
              <a:rPr lang="en-US" altLang="ko-KR"/>
              <a:t>Faults cause the software to produce invalid signatures</a:t>
            </a:r>
          </a:p>
          <a:p>
            <a:pPr lvl="1"/>
            <a:r>
              <a:rPr lang="en-US" altLang="ko-KR"/>
              <a:t>attacker can recover the private key</a:t>
            </a:r>
          </a:p>
          <a:p>
            <a:r>
              <a:rPr lang="en-US" altLang="ko-KR"/>
              <a:t>Not a serious threat</a:t>
            </a:r>
          </a:p>
          <a:p>
            <a:pPr lvl="1"/>
            <a:r>
              <a:rPr lang="en-US" altLang="ko-KR"/>
              <a:t>Since it requires physical access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43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0E35-AF1B-43D8-B041-9AF627425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Chosen Ciphertext Attack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431725-F2F7-4CF7-95D2-FBBE068405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Process</a:t>
                </a:r>
              </a:p>
              <a:p>
                <a:pPr lvl="1"/>
                <a:r>
                  <a:rPr lang="en-US" altLang="ko-KR" dirty="0"/>
                  <a:t>Adversary select a plaintext and encrypt with target’s public key</a:t>
                </a:r>
              </a:p>
              <a:p>
                <a:pPr lvl="1"/>
                <a:r>
                  <a:rPr lang="en-US" altLang="ko-KR" dirty="0"/>
                  <a:t>Then, be able to get the plaintext back by having it decrypted with private key</a:t>
                </a:r>
              </a:p>
              <a:p>
                <a:r>
                  <a:rPr lang="en-US" altLang="ko-KR" dirty="0"/>
                  <a:t>No new information to adversary</a:t>
                </a:r>
              </a:p>
              <a:p>
                <a:pPr lvl="1"/>
                <a:r>
                  <a:rPr lang="en-US" altLang="ko-KR" dirty="0"/>
                  <a:t>However, select blocks of data that yield information needed for cryptanalysis</a:t>
                </a:r>
              </a:p>
              <a:p>
                <a:pPr lvl="1"/>
                <a:r>
                  <a:rPr lang="en-US" altLang="ko-KR" dirty="0"/>
                  <a:t>Exploit properties of RSA: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𝑃𝑈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𝑃𝑈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𝑃𝑈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r>
                  <a:rPr lang="en-US" altLang="ko-KR" dirty="0"/>
                  <a:t>Decrypt using CCA</a:t>
                </a:r>
              </a:p>
              <a:p>
                <a:pPr lvl="1"/>
                <a:r>
                  <a:rPr lang="en-US" altLang="ko-KR" dirty="0"/>
                  <a:t>Send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and receive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dirty="0"/>
                  <a:t>Get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ko-KR" dirty="0"/>
                  <a:t> from multiplying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dirty="0"/>
                  <a:t>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Based on plaintext-ciphertext pairs attacker can attempt to extract key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431725-F2F7-4CF7-95D2-FBBE068405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300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AE75F-2CA3-4CC0-A26B-951FA79F2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Optimal Asymmetric Encryption Padding(OAEP)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058CB-96D2-4FEA-B457-2C4AD858F7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Padding scheme used together with RSA encryption</a:t>
            </a:r>
          </a:p>
          <a:p>
            <a:r>
              <a:rPr lang="en-US" altLang="ko-KR" dirty="0"/>
              <a:t>Use hash functions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2B86AA2-B3E8-4514-BE95-12705E537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92043" y="1863843"/>
            <a:ext cx="4541914" cy="4587638"/>
          </a:xfrm>
        </p:spPr>
      </p:pic>
    </p:spTree>
    <p:extLst>
      <p:ext uri="{BB962C8B-B14F-4D97-AF65-F5344CB8AC3E}">
        <p14:creationId xmlns:p14="http://schemas.microsoft.com/office/powerpoint/2010/main" val="2611340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CE2B4-6596-4C5C-96A9-1153A70A4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Conclusion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BCB20-359B-4325-B5F4-0123F4B3A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Principles</a:t>
            </a:r>
            <a:r>
              <a:rPr lang="ko-KR" altLang="en-US" dirty="0"/>
              <a:t> </a:t>
            </a:r>
            <a:r>
              <a:rPr lang="en-US" altLang="ko-KR" dirty="0"/>
              <a:t>of public-key cryptosystems</a:t>
            </a:r>
          </a:p>
          <a:p>
            <a:pPr lvl="1"/>
            <a:r>
              <a:rPr lang="en-US" altLang="ko-KR" dirty="0"/>
              <a:t>Confidentiality and authentication</a:t>
            </a:r>
          </a:p>
          <a:p>
            <a:r>
              <a:rPr lang="en-US" altLang="ko-KR" dirty="0"/>
              <a:t>The RSA algorithm</a:t>
            </a:r>
          </a:p>
          <a:p>
            <a:pPr lvl="1"/>
            <a:r>
              <a:rPr lang="en-US" altLang="ko-KR" dirty="0"/>
              <a:t>Mathematical proof</a:t>
            </a:r>
          </a:p>
          <a:p>
            <a:pPr lvl="1"/>
            <a:r>
              <a:rPr lang="en-US" altLang="ko-KR" dirty="0"/>
              <a:t>Efficient calculation</a:t>
            </a:r>
          </a:p>
          <a:p>
            <a:pPr lvl="1"/>
            <a:r>
              <a:rPr lang="en-US" altLang="ko-KR" dirty="0"/>
              <a:t>Possible attacks and countermeasures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6819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F7E958-452F-496E-B79A-A9EA35A35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9.1 Principles</a:t>
            </a:r>
            <a:r>
              <a:rPr lang="ko-KR" altLang="en-US"/>
              <a:t> </a:t>
            </a:r>
            <a:r>
              <a:rPr lang="en-US" altLang="ko-KR"/>
              <a:t>of public-key cryptosystems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0A126-68F7-4AF6-A667-EBACD6562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105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C589A-5289-401F-98C3-168260FC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Problems of Symmetric Encryption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8A891-CFD4-4D3C-8F10-0AC787E51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Problems</a:t>
            </a:r>
          </a:p>
          <a:p>
            <a:pPr lvl="1"/>
            <a:r>
              <a:rPr lang="en-US" altLang="ko-KR" dirty="0"/>
              <a:t>Key distribution under symmetric encryption requires</a:t>
            </a:r>
          </a:p>
          <a:p>
            <a:pPr lvl="2"/>
            <a:r>
              <a:rPr lang="en-US" altLang="ko-KR" dirty="0"/>
              <a:t>Two communicants already share a key</a:t>
            </a:r>
          </a:p>
          <a:p>
            <a:pPr lvl="2"/>
            <a:r>
              <a:rPr lang="en-US" altLang="ko-KR" dirty="0"/>
              <a:t>Highly depends on the key</a:t>
            </a:r>
          </a:p>
          <a:p>
            <a:pPr lvl="1"/>
            <a:r>
              <a:rPr lang="en-US" altLang="ko-KR" dirty="0"/>
              <a:t>Digital signatures</a:t>
            </a:r>
          </a:p>
          <a:p>
            <a:pPr lvl="2"/>
            <a:r>
              <a:rPr lang="en-US" altLang="ko-KR" dirty="0"/>
              <a:t>Need to prove a message had been sent by a particular person</a:t>
            </a:r>
          </a:p>
          <a:p>
            <a:r>
              <a:rPr lang="en-US" altLang="ko-KR" dirty="0"/>
              <a:t>Concept of public-key cryptography evolved from these 2 problems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1120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1752-BA51-4A46-8A5C-63C9B750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Ingredients of Public-Key Encryption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D76EF-AFE8-43D8-9A39-2E1EDADB0F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Plaintext</a:t>
            </a:r>
          </a:p>
          <a:p>
            <a:pPr lvl="1"/>
            <a:r>
              <a:rPr lang="en-US" altLang="ko-KR" dirty="0"/>
              <a:t>Readable message or data</a:t>
            </a:r>
          </a:p>
          <a:p>
            <a:r>
              <a:rPr lang="en-US" altLang="ko-KR" dirty="0"/>
              <a:t>Encryption algorithm</a:t>
            </a:r>
          </a:p>
          <a:p>
            <a:pPr lvl="1"/>
            <a:r>
              <a:rPr lang="en-US" altLang="ko-KR" dirty="0"/>
              <a:t>Perform transformations of plaintext</a:t>
            </a:r>
          </a:p>
          <a:p>
            <a:r>
              <a:rPr lang="en-US" altLang="ko-KR" dirty="0"/>
              <a:t>Public and private keys</a:t>
            </a:r>
          </a:p>
          <a:p>
            <a:pPr lvl="1"/>
            <a:r>
              <a:rPr lang="en-US" altLang="ko-KR" dirty="0"/>
              <a:t>One is used for encryption, the other is used for decryption</a:t>
            </a:r>
          </a:p>
          <a:p>
            <a:r>
              <a:rPr lang="en-US" altLang="ko-KR" dirty="0"/>
              <a:t>Ciphertext</a:t>
            </a:r>
          </a:p>
          <a:p>
            <a:pPr lvl="1"/>
            <a:r>
              <a:rPr lang="en-US" altLang="ko-KR" dirty="0"/>
              <a:t>Produces Confidentiality</a:t>
            </a:r>
          </a:p>
          <a:p>
            <a:r>
              <a:rPr lang="en-US" altLang="ko-KR" dirty="0"/>
              <a:t>Decryption algorithm</a:t>
            </a:r>
          </a:p>
          <a:p>
            <a:pPr lvl="1"/>
            <a:r>
              <a:rPr lang="en-US" altLang="ko-KR" dirty="0"/>
              <a:t>Produces original plaintext</a:t>
            </a:r>
            <a:endParaRPr lang="ko-KR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AE8362-62C7-4AA5-B2FD-3C4DFBE3ED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08792"/>
            <a:ext cx="5531590" cy="3289606"/>
          </a:xfrm>
        </p:spPr>
      </p:pic>
    </p:spTree>
    <p:extLst>
      <p:ext uri="{BB962C8B-B14F-4D97-AF65-F5344CB8AC3E}">
        <p14:creationId xmlns:p14="http://schemas.microsoft.com/office/powerpoint/2010/main" val="1821303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78EE9B-B2C6-4DFA-A832-BA0BE90A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Two Uses of Public-Key Cryptosystem</a:t>
            </a:r>
            <a:endParaRPr lang="ko-KR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45D908-FBA7-4AE5-9D7B-38BEF1F9BC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Provides confidentiality</a:t>
            </a:r>
            <a:endParaRPr lang="ko-KR" alt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9839B66-73BB-49E5-AA38-7AE2CDA780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03552"/>
            <a:ext cx="5157787" cy="308763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21F1BB-1399-43E0-A6FC-9F92D672C2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/>
              <a:t>Provides authentication</a:t>
            </a:r>
            <a:endParaRPr lang="ko-KR" alt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9C0FD44-8D16-47F5-A588-460780D793F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808263"/>
            <a:ext cx="5183188" cy="3078211"/>
          </a:xfrm>
        </p:spPr>
      </p:pic>
    </p:spTree>
    <p:extLst>
      <p:ext uri="{BB962C8B-B14F-4D97-AF65-F5344CB8AC3E}">
        <p14:creationId xmlns:p14="http://schemas.microsoft.com/office/powerpoint/2010/main" val="409296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6B23-3B59-4419-9369-871724B7A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Public-Key Cryptosystem: Secrecy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E3BE03-DBD4-4FF8-A967-353C594AFB3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Source A wants to send X to B </a:t>
                </a:r>
              </a:p>
              <a:p>
                <a:r>
                  <a:rPr lang="en-US" altLang="ko-KR" dirty="0"/>
                  <a:t>B generates a related pair of keys</a:t>
                </a:r>
              </a:p>
              <a:p>
                <a:pPr lvl="1"/>
                <a:r>
                  <a:rPr lang="en-US" altLang="ko-KR" dirty="0"/>
                  <a:t>Public key,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ko-KR" dirty="0"/>
                  <a:t>, and private key,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ko-KR" dirty="0"/>
                  <a:t> is publicly available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ko-KR" dirty="0"/>
                  <a:t> is known only to B</a:t>
                </a:r>
              </a:p>
              <a:p>
                <a:r>
                  <a:rPr lang="en-US" altLang="ko-KR" dirty="0"/>
                  <a:t>Ciphertext is produced using B’s public key and message 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Intended receiver is able to decrypt with matching private key(only B can decrypt)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E3BE03-DBD4-4FF8-A967-353C594AFB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EB27F6-5D62-4B4D-8584-5152EDF222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256585"/>
            <a:ext cx="5871754" cy="3402262"/>
          </a:xfrm>
        </p:spPr>
      </p:pic>
    </p:spTree>
    <p:extLst>
      <p:ext uri="{BB962C8B-B14F-4D97-AF65-F5344CB8AC3E}">
        <p14:creationId xmlns:p14="http://schemas.microsoft.com/office/powerpoint/2010/main" val="2796968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2194-CFC6-4D29-99AE-EC2F7C5B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Public-Key Cryptosystem: Authentication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48CC11-7C46-4D0D-9C0D-8E159F2A7B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</a:t>
            </a:r>
            <a:r>
              <a:rPr lang="ko-KR" altLang="en-US"/>
              <a:t> </a:t>
            </a:r>
            <a:r>
              <a:rPr lang="en-US" altLang="ko-KR"/>
              <a:t>prepares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 </a:t>
            </a:r>
            <a:r>
              <a:rPr lang="en-US" altLang="ko-KR"/>
              <a:t>message</a:t>
            </a:r>
            <a:r>
              <a:rPr lang="ko-KR" altLang="en-US"/>
              <a:t> </a:t>
            </a:r>
            <a:r>
              <a:rPr lang="en-US" altLang="ko-KR"/>
              <a:t>to</a:t>
            </a:r>
            <a:r>
              <a:rPr lang="ko-KR" altLang="en-US"/>
              <a:t> </a:t>
            </a:r>
            <a:r>
              <a:rPr lang="en-US" altLang="ko-KR"/>
              <a:t>B</a:t>
            </a:r>
          </a:p>
          <a:p>
            <a:r>
              <a:rPr lang="en-US" altLang="ko-KR"/>
              <a:t>Encrypt using A’s private key</a:t>
            </a:r>
          </a:p>
          <a:p>
            <a:pPr lvl="1"/>
            <a:r>
              <a:rPr lang="en-US" altLang="ko-KR"/>
              <a:t>Entire encrypted message serves as a digital signature</a:t>
            </a:r>
          </a:p>
          <a:p>
            <a:r>
              <a:rPr lang="en-US" altLang="ko-KR"/>
              <a:t>B can decrypt the message using A’s public key</a:t>
            </a:r>
          </a:p>
          <a:p>
            <a:r>
              <a:rPr lang="en-US" altLang="ko-KR"/>
              <a:t>Message is authenticated both in terms of source and data integrity</a:t>
            </a:r>
          </a:p>
          <a:p>
            <a:pPr lvl="1"/>
            <a:r>
              <a:rPr lang="en-US" altLang="ko-KR"/>
              <a:t>Impossible to alter the message without access to A’s private key</a:t>
            </a:r>
          </a:p>
          <a:p>
            <a:endParaRPr lang="ko-KR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5147ED-471B-49EB-AAC4-BAEA33E999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204647"/>
            <a:ext cx="5788150" cy="3526077"/>
          </a:xfrm>
        </p:spPr>
      </p:pic>
    </p:spTree>
    <p:extLst>
      <p:ext uri="{BB962C8B-B14F-4D97-AF65-F5344CB8AC3E}">
        <p14:creationId xmlns:p14="http://schemas.microsoft.com/office/powerpoint/2010/main" val="862708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571AD7-FBBC-4367-84D2-8C8381E7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Confidentiality of Public-Key Cryptosystem: Authentication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675EA-EC8A-4A90-A306-3AD9C5C36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Not provide confidentiality</a:t>
                </a:r>
              </a:p>
              <a:p>
                <a:pPr lvl="1"/>
                <a:r>
                  <a:rPr lang="en-US" altLang="ko-KR"/>
                  <a:t>Safe from alteration, but not from eavesdropping</a:t>
                </a:r>
              </a:p>
              <a:p>
                <a:pPr lvl="1"/>
                <a:r>
                  <a:rPr lang="en-US" altLang="ko-KR"/>
                  <a:t>Anyone can decrypt using sender’s public key</a:t>
                </a:r>
              </a:p>
              <a:p>
                <a:r>
                  <a:rPr lang="en-US" altLang="ko-KR"/>
                  <a:t>To provide both authentication and confidentiality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𝑃𝑈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en-US" altLang="ko-KR" b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ko-KR" altLang="en-US"/>
              </a:p>
              <a:p>
                <a:pPr lvl="1"/>
                <a:endParaRPr lang="ko-KR" alt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675EA-EC8A-4A90-A306-3AD9C5C36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7E5FEF-FC22-42F6-9ECD-92F70E45FC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199" y="2335531"/>
            <a:ext cx="5903105" cy="3247355"/>
          </a:xfrm>
        </p:spPr>
      </p:pic>
    </p:spTree>
    <p:extLst>
      <p:ext uri="{BB962C8B-B14F-4D97-AF65-F5344CB8AC3E}">
        <p14:creationId xmlns:p14="http://schemas.microsoft.com/office/powerpoint/2010/main" val="3357903643"/>
      </p:ext>
    </p:extLst>
  </p:cSld>
  <p:clrMapOvr>
    <a:masterClrMapping/>
  </p:clrMapOvr>
</p:sld>
</file>

<file path=ppt/theme/theme1.xml><?xml version="1.0" encoding="utf-8"?>
<a:theme xmlns:a="http://schemas.openxmlformats.org/drawingml/2006/main" name="One L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Britannic Bold"/>
        <a:ea typeface="본명조 Heavy"/>
        <a:cs typeface=""/>
      </a:majorFont>
      <a:minorFont>
        <a:latin typeface="Amaranth"/>
        <a:ea typeface="본고딕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EDE3412-EFF5-4690-9B6E-675B9B7DDBD1}" vid="{D35ADE08-6298-4040-BCAC-3488955857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9803894976C664094BC244E834D597E" ma:contentTypeVersion="14" ma:contentTypeDescription="새 문서를 만듭니다." ma:contentTypeScope="" ma:versionID="a72fa826bce4887785e2e2e45ebe0d5f">
  <xsd:schema xmlns:xsd="http://www.w3.org/2001/XMLSchema" xmlns:xs="http://www.w3.org/2001/XMLSchema" xmlns:p="http://schemas.microsoft.com/office/2006/metadata/properties" xmlns:ns3="0d522543-8793-44c8-9457-519c892f4be5" xmlns:ns4="812fab35-c44d-4a38-bd01-9fe9f532c3bb" targetNamespace="http://schemas.microsoft.com/office/2006/metadata/properties" ma:root="true" ma:fieldsID="f8ae8784ac8849d0d477ef762ef62b6f" ns3:_="" ns4:_="">
    <xsd:import namespace="0d522543-8793-44c8-9457-519c892f4be5"/>
    <xsd:import namespace="812fab35-c44d-4a38-bd01-9fe9f532c3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522543-8793-44c8-9457-519c892f4b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2fab35-c44d-4a38-bd01-9fe9f532c3b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B12ECC-103F-4A43-805C-39E7FEBB7524}">
  <ds:schemaRefs>
    <ds:schemaRef ds:uri="0d522543-8793-44c8-9457-519c892f4be5"/>
    <ds:schemaRef ds:uri="812fab35-c44d-4a38-bd01-9fe9f532c3b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D3D460C-FFB9-4301-A673-D6C81D372D2E}">
  <ds:schemaRefs>
    <ds:schemaRef ds:uri="0d522543-8793-44c8-9457-519c892f4be5"/>
    <ds:schemaRef ds:uri="812fab35-c44d-4a38-bd01-9fe9f532c3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4CDF51C-7DDF-4D79-A3C8-81108C3EECA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hit 220103_수정</Template>
  <TotalTime>0</TotalTime>
  <Words>1644</Words>
  <Application>Microsoft Office PowerPoint</Application>
  <PresentationFormat>와이드스크린</PresentationFormat>
  <Paragraphs>732</Paragraphs>
  <Slides>28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Arial</vt:lpstr>
      <vt:lpstr>Wingdings</vt:lpstr>
      <vt:lpstr>Britannic Bold</vt:lpstr>
      <vt:lpstr>Consolas</vt:lpstr>
      <vt:lpstr>본고딕 KR Regular</vt:lpstr>
      <vt:lpstr>Cambria Math</vt:lpstr>
      <vt:lpstr>Amaranth</vt:lpstr>
      <vt:lpstr>One List</vt:lpstr>
      <vt:lpstr>Chapter 09: Public-Key Cryptography And RSA</vt:lpstr>
      <vt:lpstr>Contents</vt:lpstr>
      <vt:lpstr>9.1 Principles of public-key cryptosystems</vt:lpstr>
      <vt:lpstr>Problems of Symmetric Encryption</vt:lpstr>
      <vt:lpstr>Ingredients of Public-Key Encryption</vt:lpstr>
      <vt:lpstr>Two Uses of Public-Key Cryptosystem</vt:lpstr>
      <vt:lpstr>Public-Key Cryptosystem: Secrecy</vt:lpstr>
      <vt:lpstr>Public-Key Cryptosystem: Authentication</vt:lpstr>
      <vt:lpstr>Confidentiality of Public-Key Cryptosystem: Authentication</vt:lpstr>
      <vt:lpstr>Requirements for Public-Key Cryptography #1</vt:lpstr>
      <vt:lpstr>Requirements for Public-Key Cryptography #2</vt:lpstr>
      <vt:lpstr>Recasting the requirements</vt:lpstr>
      <vt:lpstr>Public-Key Cryptanalysis</vt:lpstr>
      <vt:lpstr>9.2 The RSA algorithm</vt:lpstr>
      <vt:lpstr>Description of RSA algorithm</vt:lpstr>
      <vt:lpstr>Requirement #1 Finding e, d, and n </vt:lpstr>
      <vt:lpstr>Exponentiation in Modular Arithmetic</vt:lpstr>
      <vt:lpstr>Efficient Operation Using the Private Key</vt:lpstr>
      <vt:lpstr>Key Generation</vt:lpstr>
      <vt:lpstr>5 Approaches to attacking RSA</vt:lpstr>
      <vt:lpstr>Brute-Force Attack</vt:lpstr>
      <vt:lpstr>Mathematical Attacks</vt:lpstr>
      <vt:lpstr>Additional Constraints for Determining Values</vt:lpstr>
      <vt:lpstr>Timing Attacks</vt:lpstr>
      <vt:lpstr>Fault-Based Attack</vt:lpstr>
      <vt:lpstr>Chosen Ciphertext Attack</vt:lpstr>
      <vt:lpstr>Optimal Asymmetric Encryption Padding(OAEP)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09: Public-Key Cryptography And RSA</dc:title>
  <dc:creator>강민경</dc:creator>
  <cp:lastModifiedBy>손 수민</cp:lastModifiedBy>
  <cp:revision>3</cp:revision>
  <cp:lastPrinted>2016-11-28T00:53:03Z</cp:lastPrinted>
  <dcterms:created xsi:type="dcterms:W3CDTF">2022-01-20T01:13:54Z</dcterms:created>
  <dcterms:modified xsi:type="dcterms:W3CDTF">2022-01-20T23:26:57Z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0x010100D9803894976C664094BC244E834D597E</vt:lpwstr>
  </property>
</Properties>
</file>